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2557663d45b6263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2557663d45b6263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2557663d45b6263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2557663d45b6263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2557663d45b6263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2557663d45b6263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2557663d45b6263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2557663d45b6263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2557663d45b6263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2557663d45b6263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2557663d45b6263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2557663d45b6263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2557663d45b6263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2557663d45b6263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2557663d45b6263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2557663d45b6263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2557663d45b6263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2557663d45b6263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2557663d45b6263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2557663d45b6263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53084d8da30f2968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3084d8da30f2968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2557663d45b626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2557663d45b626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2557663d45b626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2557663d45b626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2557663d45b6263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2557663d45b6263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2557663d45b6263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2557663d45b6263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2557663d45b6263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2557663d45b6263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2557663d45b6263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2557663d45b6263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2557663d45b6263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2557663d45b6263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PR GOVT COLLEGE A KAKINADA</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DEPARTMENT OF CHEMISTRY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100" u="sng">
                <a:solidFill>
                  <a:srgbClr val="0000FF"/>
                </a:solidFill>
              </a:rPr>
              <a:t>Ability to form complexes / complex formation:</a:t>
            </a:r>
            <a:endParaRPr b="1" sz="2100" u="sng">
              <a:solidFill>
                <a:srgbClr val="0000FF"/>
              </a:solidFill>
            </a:endParaRPr>
          </a:p>
          <a:p>
            <a:pPr indent="0" lvl="0" marL="0" rtl="0" algn="l">
              <a:lnSpc>
                <a:spcPct val="115000"/>
              </a:lnSpc>
              <a:spcBef>
                <a:spcPts val="0"/>
              </a:spcBef>
              <a:spcAft>
                <a:spcPts val="0"/>
              </a:spcAft>
              <a:buNone/>
            </a:pPr>
            <a:r>
              <a:t/>
            </a:r>
            <a:endParaRPr b="1" sz="2100" u="sng"/>
          </a:p>
          <a:p>
            <a:pPr indent="0" lvl="0" marL="0" rtl="0" algn="l">
              <a:lnSpc>
                <a:spcPct val="115000"/>
              </a:lnSpc>
              <a:spcBef>
                <a:spcPts val="0"/>
              </a:spcBef>
              <a:spcAft>
                <a:spcPts val="0"/>
              </a:spcAft>
              <a:buNone/>
            </a:pPr>
            <a:r>
              <a:rPr b="1" lang="en" sz="2100"/>
              <a:t>Most of the d block elements forms complex compounds with ligands.</a:t>
            </a:r>
            <a:endParaRPr b="1" sz="2100"/>
          </a:p>
          <a:p>
            <a:pPr indent="0" lvl="0" marL="0" rtl="0" algn="l">
              <a:lnSpc>
                <a:spcPct val="115000"/>
              </a:lnSpc>
              <a:spcBef>
                <a:spcPts val="0"/>
              </a:spcBef>
              <a:spcAft>
                <a:spcPts val="0"/>
              </a:spcAft>
              <a:buNone/>
            </a:pPr>
            <a:r>
              <a:rPr b="1" lang="en" sz="2100"/>
              <a:t>Any atom or group or molecule is able to donate electron pair to the empty orbital of a metal atom is called as ligand.</a:t>
            </a:r>
            <a:endParaRPr b="1" sz="2100"/>
          </a:p>
          <a:p>
            <a:pPr indent="0" lvl="0" marL="0" rtl="0" algn="l">
              <a:lnSpc>
                <a:spcPct val="115000"/>
              </a:lnSpc>
              <a:spcBef>
                <a:spcPts val="0"/>
              </a:spcBef>
              <a:spcAft>
                <a:spcPts val="0"/>
              </a:spcAft>
              <a:buNone/>
            </a:pPr>
            <a:r>
              <a:rPr b="1" lang="en" sz="2100"/>
              <a:t>the tendency of formation of complex of a metal is due to the following two factors.</a:t>
            </a:r>
            <a:endParaRPr b="1" sz="2100"/>
          </a:p>
          <a:p>
            <a:pPr indent="-361950" lvl="0" marL="457200" rtl="0" algn="l">
              <a:lnSpc>
                <a:spcPct val="115000"/>
              </a:lnSpc>
              <a:spcBef>
                <a:spcPts val="0"/>
              </a:spcBef>
              <a:spcAft>
                <a:spcPts val="0"/>
              </a:spcAft>
              <a:buSzPts val="2100"/>
              <a:buChar char="●"/>
            </a:pPr>
            <a:r>
              <a:rPr b="1" lang="en" sz="2100"/>
              <a:t>A transition metal cations are relatively very small in size and have positive charge density which facilitates the acceptance of lone pair of electrons donated by ligands.</a:t>
            </a:r>
            <a:endParaRPr b="1" sz="2100"/>
          </a:p>
          <a:p>
            <a:pPr indent="-361950" lvl="0" marL="457200" rtl="0" algn="l">
              <a:lnSpc>
                <a:spcPct val="115000"/>
              </a:lnSpc>
              <a:spcBef>
                <a:spcPts val="0"/>
              </a:spcBef>
              <a:spcAft>
                <a:spcPts val="0"/>
              </a:spcAft>
              <a:buSzPts val="2100"/>
              <a:buChar char="●"/>
            </a:pPr>
            <a:r>
              <a:rPr b="1" lang="en" sz="2100"/>
              <a:t>The transition metal cations have vacant d orbitals and have appropriate energy to accept lone pair of electrons donated by ligands.</a:t>
            </a:r>
            <a:endParaRPr b="1" sz="2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3"/>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000"/>
              <a:t>In (Cr(NH3)6)Cl3 complex Cr is in the + 3 oxidation State.</a:t>
            </a:r>
            <a:endParaRPr b="1" sz="2000"/>
          </a:p>
          <a:p>
            <a:pPr indent="0" lvl="0" marL="0" rtl="0" algn="l">
              <a:lnSpc>
                <a:spcPct val="115000"/>
              </a:lnSpc>
              <a:spcBef>
                <a:spcPts val="0"/>
              </a:spcBef>
              <a:spcAft>
                <a:spcPts val="0"/>
              </a:spcAft>
              <a:buNone/>
            </a:pPr>
            <a:r>
              <a:t/>
            </a:r>
            <a:endParaRPr b="1" sz="2000"/>
          </a:p>
          <a:p>
            <a:pPr indent="0" lvl="0" marL="0" rtl="0" algn="l">
              <a:lnSpc>
                <a:spcPct val="115000"/>
              </a:lnSpc>
              <a:spcBef>
                <a:spcPts val="0"/>
              </a:spcBef>
              <a:spcAft>
                <a:spcPts val="0"/>
              </a:spcAft>
              <a:buNone/>
            </a:pPr>
            <a:r>
              <a:rPr b="1" lang="en" sz="2000"/>
              <a:t>Cr- (Ar) 3d⁵ 4s¹ 4p⁰</a:t>
            </a:r>
            <a:endParaRPr b="1" sz="2000"/>
          </a:p>
          <a:p>
            <a:pPr indent="0" lvl="0" marL="0" rtl="0" algn="l">
              <a:lnSpc>
                <a:spcPct val="115000"/>
              </a:lnSpc>
              <a:spcBef>
                <a:spcPts val="0"/>
              </a:spcBef>
              <a:spcAft>
                <a:spcPts val="0"/>
              </a:spcAft>
              <a:buNone/>
            </a:pPr>
            <a:r>
              <a:rPr b="1" lang="en" sz="2000"/>
              <a:t>Cr+³- (Ar) 3d³ 4s⁰ 4p⁰</a:t>
            </a:r>
            <a:endParaRPr b="1" sz="2000"/>
          </a:p>
          <a:p>
            <a:pPr indent="0" lvl="0" marL="0" rtl="0" algn="l">
              <a:lnSpc>
                <a:spcPct val="115000"/>
              </a:lnSpc>
              <a:spcBef>
                <a:spcPts val="0"/>
              </a:spcBef>
              <a:spcAft>
                <a:spcPts val="0"/>
              </a:spcAft>
              <a:buNone/>
            </a:pPr>
            <a:r>
              <a:t/>
            </a:r>
            <a:endParaRPr b="1" sz="2000"/>
          </a:p>
          <a:p>
            <a:pPr indent="0" lvl="0" marL="0" rtl="0" algn="l">
              <a:lnSpc>
                <a:spcPct val="115000"/>
              </a:lnSpc>
              <a:spcBef>
                <a:spcPts val="0"/>
              </a:spcBef>
              <a:spcAft>
                <a:spcPts val="0"/>
              </a:spcAft>
              <a:buNone/>
            </a:pPr>
            <a:r>
              <a:rPr b="1" lang="en" sz="2000"/>
              <a:t>here Cr+³ have 6 vacant orbitals so that 6 NH3 molecules donates 6 lone pairs to these vacant orbitals. the bonds involved in the formation of complexes are co-ordinate covalent bonds. Hence the compounds formed are also known as coordination compounds.</a:t>
            </a:r>
            <a:endParaRPr b="1" sz="2000"/>
          </a:p>
          <a:p>
            <a:pPr indent="0" lvl="0" marL="0" rtl="0" algn="l">
              <a:lnSpc>
                <a:spcPct val="115000"/>
              </a:lnSpc>
              <a:spcBef>
                <a:spcPts val="0"/>
              </a:spcBef>
              <a:spcAft>
                <a:spcPts val="0"/>
              </a:spcAft>
              <a:buNone/>
            </a:pPr>
            <a:r>
              <a:rPr b="1" lang="en" sz="2000"/>
              <a:t>The stability of a complex at a given temperature is increases with the atomic number of metal.if a metal have different oxidation State then in a higher oxidation state it forms more stable compounds.</a:t>
            </a:r>
            <a:endParaRPr b="1" sz="2000"/>
          </a:p>
          <a:p>
            <a:pPr indent="0" lvl="0" marL="0" rtl="0" algn="l">
              <a:lnSpc>
                <a:spcPct val="115000"/>
              </a:lnSpc>
              <a:spcBef>
                <a:spcPts val="0"/>
              </a:spcBef>
              <a:spcAft>
                <a:spcPts val="0"/>
              </a:spcAft>
              <a:buNone/>
            </a:pPr>
            <a:r>
              <a:rPr b="1" lang="en" sz="2000"/>
              <a:t>depending upon this the transition metals are classified into two types:</a:t>
            </a:r>
            <a:endParaRPr b="1"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4"/>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000">
                <a:solidFill>
                  <a:srgbClr val="0000FF"/>
                </a:solidFill>
              </a:rPr>
              <a:t>Class A and class B acceptors:</a:t>
            </a:r>
            <a:endParaRPr sz="2000">
              <a:solidFill>
                <a:srgbClr val="0000FF"/>
              </a:solidFill>
            </a:endParaRPr>
          </a:p>
          <a:p>
            <a:pPr indent="0" lvl="0" marL="0" rtl="0" algn="l">
              <a:lnSpc>
                <a:spcPct val="115000"/>
              </a:lnSpc>
              <a:spcBef>
                <a:spcPts val="1600"/>
              </a:spcBef>
              <a:spcAft>
                <a:spcPts val="0"/>
              </a:spcAft>
              <a:buNone/>
            </a:pPr>
            <a:r>
              <a:t/>
            </a:r>
            <a:endParaRPr b="1" sz="2000"/>
          </a:p>
          <a:p>
            <a:pPr indent="0" lvl="0" marL="0" rtl="0" algn="l">
              <a:lnSpc>
                <a:spcPct val="115000"/>
              </a:lnSpc>
              <a:spcBef>
                <a:spcPts val="0"/>
              </a:spcBef>
              <a:spcAft>
                <a:spcPts val="0"/>
              </a:spcAft>
              <a:buNone/>
            </a:pPr>
            <a:r>
              <a:rPr b="1" lang="en" sz="2000"/>
              <a:t>some of the metal ions forms more stable complexes with ligands like ammonia,H2O, Py etc, these elements are called as class A acceptors.</a:t>
            </a:r>
            <a:endParaRPr b="1" sz="2000"/>
          </a:p>
          <a:p>
            <a:pPr indent="0" lvl="0" marL="0" rtl="0" algn="l">
              <a:lnSpc>
                <a:spcPct val="115000"/>
              </a:lnSpc>
              <a:spcBef>
                <a:spcPts val="0"/>
              </a:spcBef>
              <a:spcAft>
                <a:spcPts val="0"/>
              </a:spcAft>
              <a:buNone/>
            </a:pPr>
            <a:r>
              <a:t/>
            </a:r>
            <a:endParaRPr b="1" sz="2000"/>
          </a:p>
          <a:p>
            <a:pPr indent="0" lvl="0" marL="0" rtl="0" algn="l">
              <a:lnSpc>
                <a:spcPct val="115000"/>
              </a:lnSpc>
              <a:spcBef>
                <a:spcPts val="0"/>
              </a:spcBef>
              <a:spcAft>
                <a:spcPts val="0"/>
              </a:spcAft>
              <a:buNone/>
            </a:pPr>
            <a:r>
              <a:rPr b="1" lang="en" sz="2000"/>
              <a:t>Generally the first half of transition series are belong to this category.</a:t>
            </a:r>
            <a:endParaRPr b="1" sz="2000"/>
          </a:p>
          <a:p>
            <a:pPr indent="0" lvl="0" marL="0" rtl="0" algn="l">
              <a:lnSpc>
                <a:spcPct val="115000"/>
              </a:lnSpc>
              <a:spcBef>
                <a:spcPts val="0"/>
              </a:spcBef>
              <a:spcAft>
                <a:spcPts val="0"/>
              </a:spcAft>
              <a:buNone/>
            </a:pPr>
            <a:r>
              <a:t/>
            </a:r>
            <a:endParaRPr b="1" sz="2000"/>
          </a:p>
          <a:p>
            <a:pPr indent="0" lvl="0" marL="0" rtl="0" algn="l">
              <a:lnSpc>
                <a:spcPct val="115000"/>
              </a:lnSpc>
              <a:spcBef>
                <a:spcPts val="0"/>
              </a:spcBef>
              <a:spcAft>
                <a:spcPts val="0"/>
              </a:spcAft>
              <a:buNone/>
            </a:pPr>
            <a:r>
              <a:rPr b="1" lang="en" sz="2000"/>
              <a:t>The other transition elements forms less stable complexes with ligands like F,Cl etc, these are called as class B accepted.</a:t>
            </a:r>
            <a:endParaRPr b="1" sz="2000"/>
          </a:p>
          <a:p>
            <a:pPr indent="0" lvl="0" marL="0" rtl="0" algn="l">
              <a:lnSpc>
                <a:spcPct val="115000"/>
              </a:lnSpc>
              <a:spcBef>
                <a:spcPts val="0"/>
              </a:spcBef>
              <a:spcAft>
                <a:spcPts val="0"/>
              </a:spcAft>
              <a:buNone/>
            </a:pPr>
            <a:r>
              <a:t/>
            </a:r>
            <a:endParaRPr b="1" sz="2000"/>
          </a:p>
          <a:p>
            <a:pPr indent="0" lvl="0" marL="0" rtl="0" algn="l">
              <a:lnSpc>
                <a:spcPct val="115000"/>
              </a:lnSpc>
              <a:spcBef>
                <a:spcPts val="0"/>
              </a:spcBef>
              <a:spcAft>
                <a:spcPts val="0"/>
              </a:spcAft>
              <a:buNone/>
            </a:pPr>
            <a:r>
              <a:rPr b="1" lang="en" sz="2000"/>
              <a:t>some of the metals having completely filled d orbitals hence sometimes the electrons present in these orbitals are donated to the ligands having vacant orbitals and forms a dπ-pπ back bonding.</a:t>
            </a:r>
            <a:endParaRPr b="1" sz="2000"/>
          </a:p>
          <a:p>
            <a:pPr indent="0" lvl="0" marL="0" rtl="0" algn="l">
              <a:lnSpc>
                <a:spcPct val="115000"/>
              </a:lnSpc>
              <a:spcBef>
                <a:spcPts val="0"/>
              </a:spcBef>
              <a:spcAft>
                <a:spcPts val="0"/>
              </a:spcAft>
              <a:buNone/>
            </a:pPr>
            <a:r>
              <a:t/>
            </a:r>
            <a:endParaRPr b="1" sz="20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5"/>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CATALYTIC PROPERTY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2100" u="sng">
                <a:solidFill>
                  <a:srgbClr val="0000FF"/>
                </a:solidFill>
              </a:rPr>
              <a:t>Catalytic property:</a:t>
            </a:r>
            <a:endParaRPr b="1" sz="2100" u="sng">
              <a:solidFill>
                <a:srgbClr val="0000FF"/>
              </a:solidFill>
            </a:endParaRPr>
          </a:p>
          <a:p>
            <a:pPr indent="0" lvl="0" marL="0" rtl="0" algn="l">
              <a:lnSpc>
                <a:spcPct val="115000"/>
              </a:lnSpc>
              <a:spcBef>
                <a:spcPts val="0"/>
              </a:spcBef>
              <a:spcAft>
                <a:spcPts val="0"/>
              </a:spcAft>
              <a:buNone/>
            </a:pPr>
            <a:r>
              <a:t/>
            </a:r>
            <a:endParaRPr b="1" sz="2100" u="sng"/>
          </a:p>
          <a:p>
            <a:pPr indent="0" lvl="0" marL="0" rtl="0" algn="l">
              <a:lnSpc>
                <a:spcPct val="115000"/>
              </a:lnSpc>
              <a:spcBef>
                <a:spcPts val="0"/>
              </a:spcBef>
              <a:spcAft>
                <a:spcPts val="0"/>
              </a:spcAft>
              <a:buNone/>
            </a:pPr>
            <a:r>
              <a:rPr b="1" lang="en" sz="2100"/>
              <a:t>A number of transition metals and their compounds are known to be catalyse various reactions of industrial importance.</a:t>
            </a:r>
            <a:endParaRPr b="1" sz="2100"/>
          </a:p>
          <a:p>
            <a:pPr indent="0" lvl="0" marL="0" rtl="0" algn="l">
              <a:lnSpc>
                <a:spcPct val="115000"/>
              </a:lnSpc>
              <a:spcBef>
                <a:spcPts val="0"/>
              </a:spcBef>
              <a:spcAft>
                <a:spcPts val="0"/>
              </a:spcAft>
              <a:buNone/>
            </a:pPr>
            <a:r>
              <a:rPr b="1" lang="en" sz="2100"/>
              <a:t>Generally, the catalysis is based on principle of adsorption. since most of the transition elements have number of incompletely filled d orbital and provides larger surface area for the process of adsorption of reactants on the surface(catalyst). so the concentration of reactants on the catalyst surface increases and the bonds on the reactants are weaker then the reaction takes place at lower energy. thus we can say that transition metal catalyst forms  unstable intermediate state with the reactant and they can provide suitable reaction surface.</a:t>
            </a:r>
            <a:endParaRPr b="1" sz="21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7"/>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b="1" sz="2200"/>
          </a:p>
          <a:p>
            <a:pPr indent="0" lvl="0" marL="0" rtl="0" algn="l">
              <a:lnSpc>
                <a:spcPct val="115000"/>
              </a:lnSpc>
              <a:spcBef>
                <a:spcPts val="0"/>
              </a:spcBef>
              <a:spcAft>
                <a:spcPts val="0"/>
              </a:spcAft>
              <a:buNone/>
            </a:pPr>
            <a:r>
              <a:rPr b="1" lang="en" sz="2200" u="sng">
                <a:solidFill>
                  <a:srgbClr val="0000FF"/>
                </a:solidFill>
              </a:rPr>
              <a:t>Examples:</a:t>
            </a:r>
            <a:endParaRPr b="1" sz="2200" u="sng">
              <a:solidFill>
                <a:srgbClr val="0000FF"/>
              </a:solidFill>
            </a:endParaRPr>
          </a:p>
          <a:p>
            <a:pPr indent="0" lvl="0" marL="0" rtl="0" algn="l">
              <a:lnSpc>
                <a:spcPct val="115000"/>
              </a:lnSpc>
              <a:spcBef>
                <a:spcPts val="0"/>
              </a:spcBef>
              <a:spcAft>
                <a:spcPts val="0"/>
              </a:spcAft>
              <a:buNone/>
            </a:pPr>
            <a:r>
              <a:t/>
            </a:r>
            <a:endParaRPr b="1" sz="2200" u="sng"/>
          </a:p>
          <a:p>
            <a:pPr indent="-368300" lvl="0" marL="457200" rtl="0" algn="l">
              <a:lnSpc>
                <a:spcPct val="115000"/>
              </a:lnSpc>
              <a:spcBef>
                <a:spcPts val="0"/>
              </a:spcBef>
              <a:spcAft>
                <a:spcPts val="0"/>
              </a:spcAft>
              <a:buSzPts val="2200"/>
              <a:buChar char="●"/>
            </a:pPr>
            <a:r>
              <a:rPr b="1" lang="en" sz="2200"/>
              <a:t>Ticl4 is used as zeigler-knatta catalyst in polymerization process of polyethylene</a:t>
            </a:r>
            <a:endParaRPr b="1" sz="2200"/>
          </a:p>
          <a:p>
            <a:pPr indent="-368300" lvl="0" marL="457200" rtl="0" algn="l">
              <a:lnSpc>
                <a:spcPct val="115000"/>
              </a:lnSpc>
              <a:spcBef>
                <a:spcPts val="0"/>
              </a:spcBef>
              <a:spcAft>
                <a:spcPts val="0"/>
              </a:spcAft>
              <a:buSzPts val="2200"/>
              <a:buChar char="●"/>
            </a:pPr>
            <a:r>
              <a:rPr b="1" lang="en" sz="2200"/>
              <a:t>Nickel is used as a good catalyst in hydrogenation of oils into fat.</a:t>
            </a:r>
            <a:endParaRPr b="1" sz="2200"/>
          </a:p>
          <a:p>
            <a:pPr indent="-368300" lvl="0" marL="457200" rtl="0" algn="l">
              <a:lnSpc>
                <a:spcPct val="115000"/>
              </a:lnSpc>
              <a:spcBef>
                <a:spcPts val="0"/>
              </a:spcBef>
              <a:spcAft>
                <a:spcPts val="0"/>
              </a:spcAft>
              <a:buSzPts val="2200"/>
              <a:buChar char="●"/>
            </a:pPr>
            <a:r>
              <a:rPr b="1" lang="en" sz="2200"/>
              <a:t>Iron is used as catalyst in the manufacture of ammonia by haber's process.</a:t>
            </a:r>
            <a:endParaRPr b="1" sz="2200"/>
          </a:p>
          <a:p>
            <a:pPr indent="-368300" lvl="0" marL="457200" rtl="0" algn="l">
              <a:lnSpc>
                <a:spcPct val="115000"/>
              </a:lnSpc>
              <a:spcBef>
                <a:spcPts val="0"/>
              </a:spcBef>
              <a:spcAft>
                <a:spcPts val="0"/>
              </a:spcAft>
              <a:buSzPts val="2200"/>
              <a:buChar char="●"/>
            </a:pPr>
            <a:r>
              <a:rPr b="1" lang="en" sz="2200"/>
              <a:t>Pt,Pd are used as catalyst in the reduction of so many organic compounds.</a:t>
            </a:r>
            <a:endParaRPr b="1" sz="2200"/>
          </a:p>
          <a:p>
            <a:pPr indent="-368300" lvl="0" marL="457200" rtl="0" algn="l">
              <a:lnSpc>
                <a:spcPct val="115000"/>
              </a:lnSpc>
              <a:spcBef>
                <a:spcPts val="0"/>
              </a:spcBef>
              <a:spcAft>
                <a:spcPts val="0"/>
              </a:spcAft>
              <a:buSzPts val="2200"/>
              <a:buChar char="●"/>
            </a:pPr>
            <a:r>
              <a:rPr b="1" lang="en" sz="2200"/>
              <a:t>Cr, Mn and V compounds are used as a good oxidizing agents.</a:t>
            </a:r>
            <a:endParaRPr b="1" sz="2200"/>
          </a:p>
          <a:p>
            <a:pPr indent="0" lvl="0" marL="0" rtl="0" algn="l">
              <a:lnSpc>
                <a:spcPct val="115000"/>
              </a:lnSpc>
              <a:spcBef>
                <a:spcPts val="0"/>
              </a:spcBef>
              <a:spcAft>
                <a:spcPts val="0"/>
              </a:spcAft>
              <a:buNone/>
            </a:pPr>
            <a:r>
              <a:t/>
            </a:r>
            <a:endParaRPr b="1" sz="22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8"/>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STABILITY OF VARIOUS OXIDATION STATES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9"/>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100" u="sng">
                <a:solidFill>
                  <a:srgbClr val="0000FF"/>
                </a:solidFill>
              </a:rPr>
              <a:t>Stability of various oxidation States:</a:t>
            </a:r>
            <a:endParaRPr b="1" sz="2100"/>
          </a:p>
          <a:p>
            <a:pPr indent="0" lvl="0" marL="0" rtl="0" algn="l">
              <a:lnSpc>
                <a:spcPct val="115000"/>
              </a:lnSpc>
              <a:spcBef>
                <a:spcPts val="0"/>
              </a:spcBef>
              <a:spcAft>
                <a:spcPts val="0"/>
              </a:spcAft>
              <a:buNone/>
            </a:pPr>
            <a:r>
              <a:rPr b="1" lang="en" sz="2100"/>
              <a:t>In the block elements the oxidation state for heavier elements is more stable as the core of these elements is unstable and hence can loose one or more electrons from the unstable core gives higher oxidation States.</a:t>
            </a:r>
            <a:endParaRPr b="1" sz="2100"/>
          </a:p>
          <a:p>
            <a:pPr indent="0" lvl="0" marL="0" rtl="0" algn="l">
              <a:lnSpc>
                <a:spcPct val="115000"/>
              </a:lnSpc>
              <a:spcBef>
                <a:spcPts val="0"/>
              </a:spcBef>
              <a:spcAft>
                <a:spcPts val="0"/>
              </a:spcAft>
              <a:buNone/>
            </a:pPr>
            <a:r>
              <a:t/>
            </a:r>
            <a:endParaRPr b="1" sz="2100"/>
          </a:p>
          <a:p>
            <a:pPr indent="0" lvl="0" marL="0" rtl="0" algn="l">
              <a:lnSpc>
                <a:spcPct val="115000"/>
              </a:lnSpc>
              <a:spcBef>
                <a:spcPts val="0"/>
              </a:spcBef>
              <a:spcAft>
                <a:spcPts val="0"/>
              </a:spcAft>
              <a:buNone/>
            </a:pPr>
            <a:r>
              <a:rPr b="1" lang="en" sz="2100"/>
              <a:t>Higher oxidation states are shown by chromium manganese and Cobalt.</a:t>
            </a:r>
            <a:endParaRPr b="1" sz="2100"/>
          </a:p>
          <a:p>
            <a:pPr indent="0" lvl="0" marL="0" rtl="0" algn="l">
              <a:lnSpc>
                <a:spcPct val="115000"/>
              </a:lnSpc>
              <a:spcBef>
                <a:spcPts val="0"/>
              </a:spcBef>
              <a:spcAft>
                <a:spcPts val="0"/>
              </a:spcAft>
              <a:buNone/>
            </a:pPr>
            <a:r>
              <a:rPr b="1" lang="en" sz="2100"/>
              <a:t>In case of halides manganese does not exhibit+ 7 oxidation State however MnO3F is known. Cu+²(aq) is known to be more stable than Cu+(aq) as the ΔH of Cu+² is more than Cu+, which compensates for the second enthalpy of Cu. Mn exhibit high oxidation states in the oxides.</a:t>
            </a:r>
            <a:endParaRPr b="1" sz="21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30"/>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200"/>
              <a:t>For example: In Mn2O7 the oxidation state Mn is +7. As oxygen is able to form multiple bonds with metals. Hence Mn2O7 show higher oxidation State than MnF4. In Mn2O7, Mn is tetrahedrally surrounded by oxygens including a Mn-O-Mn bridge.</a:t>
            </a:r>
            <a:endParaRPr b="1" sz="2200"/>
          </a:p>
          <a:p>
            <a:pPr indent="0" lvl="0" marL="0" rtl="0" algn="l">
              <a:lnSpc>
                <a:spcPct val="115000"/>
              </a:lnSpc>
              <a:spcBef>
                <a:spcPts val="0"/>
              </a:spcBef>
              <a:spcAft>
                <a:spcPts val="0"/>
              </a:spcAft>
              <a:buNone/>
            </a:pPr>
            <a:r>
              <a:t/>
            </a:r>
            <a:endParaRPr b="1" sz="2200"/>
          </a:p>
          <a:p>
            <a:pPr indent="0" lvl="0" marL="0" rtl="0" algn="l">
              <a:lnSpc>
                <a:spcPct val="115000"/>
              </a:lnSpc>
              <a:spcBef>
                <a:spcPts val="0"/>
              </a:spcBef>
              <a:spcAft>
                <a:spcPts val="0"/>
              </a:spcAft>
              <a:buNone/>
            </a:pPr>
            <a:r>
              <a:t/>
            </a:r>
            <a:endParaRPr b="1" sz="2200"/>
          </a:p>
          <a:p>
            <a:pPr indent="0" lvl="0" marL="0" rtl="0" algn="l">
              <a:lnSpc>
                <a:spcPct val="115000"/>
              </a:lnSpc>
              <a:spcBef>
                <a:spcPts val="0"/>
              </a:spcBef>
              <a:spcAft>
                <a:spcPts val="0"/>
              </a:spcAft>
              <a:buNone/>
            </a:pPr>
            <a:r>
              <a:rPr b="1" lang="en" sz="2200"/>
              <a:t>However other elements of the group exhibit +3 oxidation State such as Fe2O3 and +4 oxidation state such as V2O4.</a:t>
            </a:r>
            <a:endParaRPr b="1" sz="2200"/>
          </a:p>
          <a:p>
            <a:pPr indent="0" lvl="0" marL="0" rtl="0" algn="l">
              <a:lnSpc>
                <a:spcPct val="115000"/>
              </a:lnSpc>
              <a:spcBef>
                <a:spcPts val="0"/>
              </a:spcBef>
              <a:spcAft>
                <a:spcPts val="0"/>
              </a:spcAft>
              <a:buNone/>
            </a:pPr>
            <a:r>
              <a:t/>
            </a:r>
            <a:endParaRPr b="1" sz="2200"/>
          </a:p>
          <a:p>
            <a:pPr indent="0" lvl="0" marL="0" rtl="0" algn="l">
              <a:lnSpc>
                <a:spcPct val="115000"/>
              </a:lnSpc>
              <a:spcBef>
                <a:spcPts val="0"/>
              </a:spcBef>
              <a:spcAft>
                <a:spcPts val="0"/>
              </a:spcAft>
              <a:buNone/>
            </a:pPr>
            <a:r>
              <a:rPr b="1" lang="en" sz="2200"/>
              <a:t>In p block elements we have seen lower oxidation states as favouried by the heavier members where as we acknowledge an opposite trend in d block. As in group 6, Mo(VI) is found to have higher stability in comparison to Cr(VI).</a:t>
            </a:r>
            <a:endParaRPr b="1" sz="22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1"/>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II B.Sc</a:t>
            </a:r>
            <a:endParaRPr/>
          </a:p>
          <a:p>
            <a:pPr indent="0" lvl="0" marL="0" rtl="0" algn="l">
              <a:spcBef>
                <a:spcPts val="0"/>
              </a:spcBef>
              <a:spcAft>
                <a:spcPts val="0"/>
              </a:spcAft>
              <a:buNone/>
            </a:pPr>
            <a:r>
              <a:rPr lang="en"/>
              <a:t>III SEMESTER</a:t>
            </a:r>
            <a:endParaRPr/>
          </a:p>
        </p:txBody>
      </p:sp>
      <p:sp>
        <p:nvSpPr>
          <p:cNvPr id="63" name="Google Shape;63;p14"/>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INORGANIC CHEMISTRY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
          <p:cNvSpPr txBox="1"/>
          <p:nvPr>
            <p:ph type="ctrTitle"/>
          </p:nvPr>
        </p:nvSpPr>
        <p:spPr>
          <a:xfrm>
            <a:off x="311700" y="0"/>
            <a:ext cx="8520600" cy="33945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8000"/>
              <a:buNone/>
            </a:pPr>
            <a:r>
              <a:rPr lang="en" sz="5400">
                <a:latin typeface="Caveat"/>
                <a:ea typeface="Caveat"/>
                <a:cs typeface="Caveat"/>
                <a:sym typeface="Caveat"/>
              </a:rPr>
              <a:t>CHEMISTRY OF d BLOCK ELEMENTS PART 2</a:t>
            </a:r>
            <a:endParaRPr sz="5400">
              <a:latin typeface="Caveat"/>
              <a:ea typeface="Caveat"/>
              <a:cs typeface="Caveat"/>
              <a:sym typeface="Caveat"/>
            </a:endParaRPr>
          </a:p>
        </p:txBody>
      </p:sp>
      <p:sp>
        <p:nvSpPr>
          <p:cNvPr id="153" name="Google Shape;153;p1"/>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100"/>
              <a:buNone/>
            </a:pPr>
            <a:r>
              <a:rPr lang="en"/>
              <a:t>By</a:t>
            </a:r>
            <a:endParaRPr/>
          </a:p>
          <a:p>
            <a:pPr indent="0" lvl="0" marL="0" rtl="0" algn="ctr">
              <a:lnSpc>
                <a:spcPct val="100000"/>
              </a:lnSpc>
              <a:spcBef>
                <a:spcPts val="0"/>
              </a:spcBef>
              <a:spcAft>
                <a:spcPts val="0"/>
              </a:spcAft>
              <a:buSzPts val="2100"/>
              <a:buNone/>
            </a:pPr>
            <a:r>
              <a:rPr lang="en"/>
              <a:t>PEDIREDDY K M SUBRAHMANYESWARI DEVI</a:t>
            </a:r>
            <a:endParaRPr/>
          </a:p>
          <a:p>
            <a:pPr indent="0" lvl="0" marL="0" rtl="0" algn="ctr">
              <a:lnSpc>
                <a:spcPct val="100000"/>
              </a:lnSpc>
              <a:spcBef>
                <a:spcPts val="0"/>
              </a:spcBef>
              <a:spcAft>
                <a:spcPts val="0"/>
              </a:spcAft>
              <a:buSzPts val="2100"/>
              <a:buNone/>
            </a:pPr>
            <a:r>
              <a:rPr lang="en"/>
              <a:t>GUEST FACULTY IN DEPARTMENT OF CHEMISTRY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t/>
            </a:r>
            <a:endParaRPr b="1" sz="2700">
              <a:solidFill>
                <a:srgbClr val="00FF00"/>
              </a:solidFill>
            </a:endParaRPr>
          </a:p>
          <a:p>
            <a:pPr indent="0" lvl="0" marL="457200" rtl="0" algn="l">
              <a:lnSpc>
                <a:spcPct val="115000"/>
              </a:lnSpc>
              <a:spcBef>
                <a:spcPts val="0"/>
              </a:spcBef>
              <a:spcAft>
                <a:spcPts val="0"/>
              </a:spcAft>
              <a:buNone/>
            </a:pPr>
            <a:r>
              <a:rPr b="1" lang="en" sz="2700">
                <a:solidFill>
                  <a:srgbClr val="00FF00"/>
                </a:solidFill>
              </a:rPr>
              <a:t>CONTENTS</a:t>
            </a:r>
            <a:endParaRPr b="1" sz="2700">
              <a:solidFill>
                <a:srgbClr val="00FF00"/>
              </a:solidFill>
            </a:endParaRPr>
          </a:p>
          <a:p>
            <a:pPr indent="0" lvl="0" marL="457200" rtl="0" algn="l">
              <a:lnSpc>
                <a:spcPct val="115000"/>
              </a:lnSpc>
              <a:spcBef>
                <a:spcPts val="0"/>
              </a:spcBef>
              <a:spcAft>
                <a:spcPts val="0"/>
              </a:spcAft>
              <a:buNone/>
            </a:pPr>
            <a:r>
              <a:t/>
            </a:r>
            <a:endParaRPr b="1" sz="2700">
              <a:solidFill>
                <a:srgbClr val="00FF00"/>
              </a:solidFill>
            </a:endParaRPr>
          </a:p>
          <a:p>
            <a:pPr indent="-400050" lvl="0" marL="457200" rtl="0" algn="l">
              <a:lnSpc>
                <a:spcPct val="115000"/>
              </a:lnSpc>
              <a:spcBef>
                <a:spcPts val="0"/>
              </a:spcBef>
              <a:spcAft>
                <a:spcPts val="0"/>
              </a:spcAft>
              <a:buClr>
                <a:srgbClr val="00FF00"/>
              </a:buClr>
              <a:buSzPts val="2700"/>
              <a:buChar char="●"/>
            </a:pPr>
            <a:r>
              <a:rPr b="1" lang="en" sz="2700">
                <a:solidFill>
                  <a:srgbClr val="00FF00"/>
                </a:solidFill>
              </a:rPr>
              <a:t>Magnetic property</a:t>
            </a:r>
            <a:endParaRPr b="1" sz="2700">
              <a:solidFill>
                <a:srgbClr val="00FF00"/>
              </a:solidFill>
            </a:endParaRPr>
          </a:p>
          <a:p>
            <a:pPr indent="0" lvl="0" marL="457200" rtl="0" algn="l">
              <a:lnSpc>
                <a:spcPct val="115000"/>
              </a:lnSpc>
              <a:spcBef>
                <a:spcPts val="0"/>
              </a:spcBef>
              <a:spcAft>
                <a:spcPts val="0"/>
              </a:spcAft>
              <a:buNone/>
            </a:pPr>
            <a:r>
              <a:t/>
            </a:r>
            <a:endParaRPr b="1" sz="2700">
              <a:solidFill>
                <a:srgbClr val="00FF00"/>
              </a:solidFill>
            </a:endParaRPr>
          </a:p>
          <a:p>
            <a:pPr indent="-400050" lvl="0" marL="457200" rtl="0" algn="l">
              <a:lnSpc>
                <a:spcPct val="115000"/>
              </a:lnSpc>
              <a:spcBef>
                <a:spcPts val="0"/>
              </a:spcBef>
              <a:spcAft>
                <a:spcPts val="0"/>
              </a:spcAft>
              <a:buClr>
                <a:srgbClr val="00FF00"/>
              </a:buClr>
              <a:buSzPts val="2700"/>
              <a:buChar char="●"/>
            </a:pPr>
            <a:r>
              <a:rPr b="1" lang="en" sz="2700">
                <a:solidFill>
                  <a:srgbClr val="00FF00"/>
                </a:solidFill>
              </a:rPr>
              <a:t>Ability to form complexes</a:t>
            </a:r>
            <a:endParaRPr b="1" sz="2700">
              <a:solidFill>
                <a:srgbClr val="00FF00"/>
              </a:solidFill>
            </a:endParaRPr>
          </a:p>
          <a:p>
            <a:pPr indent="0" lvl="0" marL="457200" rtl="0" algn="l">
              <a:lnSpc>
                <a:spcPct val="115000"/>
              </a:lnSpc>
              <a:spcBef>
                <a:spcPts val="0"/>
              </a:spcBef>
              <a:spcAft>
                <a:spcPts val="0"/>
              </a:spcAft>
              <a:buNone/>
            </a:pPr>
            <a:r>
              <a:t/>
            </a:r>
            <a:endParaRPr b="1" sz="2700">
              <a:solidFill>
                <a:srgbClr val="00FF00"/>
              </a:solidFill>
            </a:endParaRPr>
          </a:p>
          <a:p>
            <a:pPr indent="-400050" lvl="0" marL="457200" rtl="0" algn="l">
              <a:lnSpc>
                <a:spcPct val="115000"/>
              </a:lnSpc>
              <a:spcBef>
                <a:spcPts val="0"/>
              </a:spcBef>
              <a:spcAft>
                <a:spcPts val="0"/>
              </a:spcAft>
              <a:buClr>
                <a:srgbClr val="00FF00"/>
              </a:buClr>
              <a:buSzPts val="2700"/>
              <a:buChar char="●"/>
            </a:pPr>
            <a:r>
              <a:rPr b="1" lang="en" sz="2700">
                <a:solidFill>
                  <a:srgbClr val="00FF00"/>
                </a:solidFill>
              </a:rPr>
              <a:t>Catalytic property</a:t>
            </a:r>
            <a:endParaRPr b="1" sz="2700">
              <a:solidFill>
                <a:srgbClr val="00FF00"/>
              </a:solidFill>
            </a:endParaRPr>
          </a:p>
          <a:p>
            <a:pPr indent="0" lvl="0" marL="457200" rtl="0" algn="l">
              <a:lnSpc>
                <a:spcPct val="115000"/>
              </a:lnSpc>
              <a:spcBef>
                <a:spcPts val="0"/>
              </a:spcBef>
              <a:spcAft>
                <a:spcPts val="0"/>
              </a:spcAft>
              <a:buNone/>
            </a:pPr>
            <a:r>
              <a:t/>
            </a:r>
            <a:endParaRPr b="1" sz="2700">
              <a:solidFill>
                <a:srgbClr val="00FF00"/>
              </a:solidFill>
            </a:endParaRPr>
          </a:p>
          <a:p>
            <a:pPr indent="-400050" lvl="0" marL="457200" rtl="0" algn="l">
              <a:lnSpc>
                <a:spcPct val="115000"/>
              </a:lnSpc>
              <a:spcBef>
                <a:spcPts val="0"/>
              </a:spcBef>
              <a:spcAft>
                <a:spcPts val="0"/>
              </a:spcAft>
              <a:buClr>
                <a:srgbClr val="00FF00"/>
              </a:buClr>
              <a:buSzPts val="2700"/>
              <a:buChar char="●"/>
            </a:pPr>
            <a:r>
              <a:rPr b="1" lang="en" sz="2700">
                <a:solidFill>
                  <a:srgbClr val="00FF00"/>
                </a:solidFill>
              </a:rPr>
              <a:t>Stability of various oxidation States</a:t>
            </a:r>
            <a:endParaRPr b="1" sz="2700">
              <a:solidFill>
                <a:srgbClr val="00FF00"/>
              </a:solidFill>
            </a:endParaRPr>
          </a:p>
          <a:p>
            <a:pPr indent="0" lvl="0" marL="0" rtl="0" algn="l">
              <a:lnSpc>
                <a:spcPct val="115000"/>
              </a:lnSpc>
              <a:spcBef>
                <a:spcPts val="0"/>
              </a:spcBef>
              <a:spcAft>
                <a:spcPts val="0"/>
              </a:spcAft>
              <a:buNone/>
            </a:pPr>
            <a:r>
              <a:t/>
            </a:r>
            <a:endParaRPr b="1" sz="2700">
              <a:solidFill>
                <a:srgbClr val="00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MAGNETIC PROPERTY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nvSpPr>
        <p:spPr>
          <a:xfrm>
            <a:off x="0" y="0"/>
            <a:ext cx="8880900" cy="4908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100" u="sng">
                <a:solidFill>
                  <a:srgbClr val="0000FF"/>
                </a:solidFill>
              </a:rPr>
              <a:t>Magnetic property:</a:t>
            </a:r>
            <a:r>
              <a:rPr b="1" lang="en" sz="2100" u="sng"/>
              <a:t> </a:t>
            </a:r>
            <a:endParaRPr b="1" sz="2100" u="sng"/>
          </a:p>
          <a:p>
            <a:pPr indent="0" lvl="0" marL="0" rtl="0" algn="l">
              <a:lnSpc>
                <a:spcPct val="115000"/>
              </a:lnSpc>
              <a:spcBef>
                <a:spcPts val="0"/>
              </a:spcBef>
              <a:spcAft>
                <a:spcPts val="0"/>
              </a:spcAft>
              <a:buNone/>
            </a:pPr>
            <a:r>
              <a:t/>
            </a:r>
            <a:endParaRPr b="1" sz="2100" u="sng"/>
          </a:p>
          <a:p>
            <a:pPr indent="0" lvl="0" marL="0" rtl="0" algn="l">
              <a:lnSpc>
                <a:spcPct val="115000"/>
              </a:lnSpc>
              <a:spcBef>
                <a:spcPts val="0"/>
              </a:spcBef>
              <a:spcAft>
                <a:spcPts val="0"/>
              </a:spcAft>
              <a:buNone/>
            </a:pPr>
            <a:r>
              <a:rPr b="1" lang="en" sz="2100"/>
              <a:t>Most of the d block elements shows paramagnetic and ferromagnetic character in its atomic state and also in ionic state. we know that an unpaired electron produces electric field around it due to its spin motion and there exist a magnetic field around the spinning electron. we know that electrons spinning itself and also moves in orbital around the nucleus. Thus the magnetic moment of electron is due to the combination of both spin angular momentum and orbital angular momentum.</a:t>
            </a:r>
            <a:endParaRPr b="1" sz="2100"/>
          </a:p>
          <a:p>
            <a:pPr indent="0" lvl="0" marL="0" rtl="0" algn="l">
              <a:lnSpc>
                <a:spcPct val="115000"/>
              </a:lnSpc>
              <a:spcBef>
                <a:spcPts val="0"/>
              </a:spcBef>
              <a:spcAft>
                <a:spcPts val="0"/>
              </a:spcAft>
              <a:buNone/>
            </a:pPr>
            <a:r>
              <a:rPr b="1" lang="en" sz="2100"/>
              <a:t>      Therefore the magnetic moment of an electron is calculated as </a:t>
            </a:r>
            <a:endParaRPr b="1" sz="2100"/>
          </a:p>
          <a:p>
            <a:pPr indent="0" lvl="0" marL="0" rtl="0" algn="l">
              <a:lnSpc>
                <a:spcPct val="115000"/>
              </a:lnSpc>
              <a:spcBef>
                <a:spcPts val="0"/>
              </a:spcBef>
              <a:spcAft>
                <a:spcPts val="0"/>
              </a:spcAft>
              <a:buNone/>
            </a:pPr>
            <a:r>
              <a:t/>
            </a:r>
            <a:endParaRPr b="1" sz="2100"/>
          </a:p>
          <a:p>
            <a:pPr indent="0" lvl="0" marL="0" rtl="0" algn="l">
              <a:lnSpc>
                <a:spcPct val="115000"/>
              </a:lnSpc>
              <a:spcBef>
                <a:spcPts val="0"/>
              </a:spcBef>
              <a:spcAft>
                <a:spcPts val="0"/>
              </a:spcAft>
              <a:buNone/>
            </a:pPr>
            <a:r>
              <a:rPr b="1" lang="en" sz="2100"/>
              <a:t>       μ= (4S(S+1))½ + (L(L+1))½.</a:t>
            </a:r>
            <a:endParaRPr b="1"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300"/>
              <a:t>we know that a metal ion is surrounded by ligands and other orbitals due to this it is difficult to observe the orbital angular momentum of an electron in orbital.</a:t>
            </a:r>
            <a:endParaRPr b="1" sz="2300"/>
          </a:p>
          <a:p>
            <a:pPr indent="0" lvl="0" marL="0" rtl="0" algn="l">
              <a:lnSpc>
                <a:spcPct val="115000"/>
              </a:lnSpc>
              <a:spcBef>
                <a:spcPts val="0"/>
              </a:spcBef>
              <a:spcAft>
                <a:spcPts val="0"/>
              </a:spcAft>
              <a:buNone/>
            </a:pPr>
            <a:r>
              <a:rPr b="1" lang="en" sz="2300"/>
              <a:t>Hence the magnetic moment due to orbital motion is neglected.</a:t>
            </a:r>
            <a:endParaRPr b="1" sz="2300"/>
          </a:p>
          <a:p>
            <a:pPr indent="0" lvl="0" marL="0" rtl="0" algn="l">
              <a:lnSpc>
                <a:spcPct val="115000"/>
              </a:lnSpc>
              <a:spcBef>
                <a:spcPts val="0"/>
              </a:spcBef>
              <a:spcAft>
                <a:spcPts val="0"/>
              </a:spcAft>
              <a:buNone/>
            </a:pPr>
            <a:r>
              <a:rPr b="1" lang="en" sz="2300"/>
              <a:t>Therefore the magnetic moment is calculated as</a:t>
            </a:r>
            <a:endParaRPr b="1" sz="2300"/>
          </a:p>
          <a:p>
            <a:pPr indent="0" lvl="0" marL="0" rtl="0" algn="l">
              <a:lnSpc>
                <a:spcPct val="115000"/>
              </a:lnSpc>
              <a:spcBef>
                <a:spcPts val="0"/>
              </a:spcBef>
              <a:spcAft>
                <a:spcPts val="0"/>
              </a:spcAft>
              <a:buNone/>
            </a:pPr>
            <a:r>
              <a:rPr b="1" lang="en" sz="2300"/>
              <a:t>                 μ= (4S(S+1))½</a:t>
            </a:r>
            <a:endParaRPr b="1" sz="2300"/>
          </a:p>
          <a:p>
            <a:pPr indent="0" lvl="0" marL="0" rtl="0" algn="l">
              <a:lnSpc>
                <a:spcPct val="115000"/>
              </a:lnSpc>
              <a:spcBef>
                <a:spcPts val="0"/>
              </a:spcBef>
              <a:spcAft>
                <a:spcPts val="0"/>
              </a:spcAft>
              <a:buNone/>
            </a:pPr>
            <a:r>
              <a:t/>
            </a:r>
            <a:endParaRPr b="1" sz="2300"/>
          </a:p>
          <a:p>
            <a:pPr indent="0" lvl="0" marL="0" rtl="0" algn="l">
              <a:lnSpc>
                <a:spcPct val="115000"/>
              </a:lnSpc>
              <a:spcBef>
                <a:spcPts val="0"/>
              </a:spcBef>
              <a:spcAft>
                <a:spcPts val="0"/>
              </a:spcAft>
              <a:buNone/>
            </a:pPr>
            <a:r>
              <a:rPr b="1" lang="en" sz="2300"/>
              <a:t>If a metal containing n number of electrons then the spin quantum number is S=n/2.</a:t>
            </a:r>
            <a:endParaRPr b="1" sz="2300"/>
          </a:p>
          <a:p>
            <a:pPr indent="0" lvl="0" marL="0" rtl="0" algn="l">
              <a:lnSpc>
                <a:spcPct val="115000"/>
              </a:lnSpc>
              <a:spcBef>
                <a:spcPts val="0"/>
              </a:spcBef>
              <a:spcAft>
                <a:spcPts val="0"/>
              </a:spcAft>
              <a:buNone/>
            </a:pPr>
            <a:r>
              <a:rPr b="1" lang="en" sz="2300"/>
              <a:t>Therefore the equation becomes</a:t>
            </a:r>
            <a:endParaRPr b="1" sz="2300"/>
          </a:p>
          <a:p>
            <a:pPr indent="0" lvl="0" marL="0" rtl="0" algn="l">
              <a:lnSpc>
                <a:spcPct val="115000"/>
              </a:lnSpc>
              <a:spcBef>
                <a:spcPts val="0"/>
              </a:spcBef>
              <a:spcAft>
                <a:spcPts val="0"/>
              </a:spcAft>
              <a:buNone/>
            </a:pPr>
            <a:r>
              <a:rPr b="1" lang="en" sz="2300"/>
              <a:t>            μ= (4n/2(n/2+1))½</a:t>
            </a:r>
            <a:endParaRPr b="1" sz="2300"/>
          </a:p>
          <a:p>
            <a:pPr indent="0" lvl="0" marL="0" rtl="0" algn="l">
              <a:lnSpc>
                <a:spcPct val="115000"/>
              </a:lnSpc>
              <a:spcBef>
                <a:spcPts val="0"/>
              </a:spcBef>
              <a:spcAft>
                <a:spcPts val="0"/>
              </a:spcAft>
              <a:buNone/>
            </a:pPr>
            <a:r>
              <a:rPr b="1" lang="en" sz="2300"/>
              <a:t>            μ= (n(n+2))½ B.M</a:t>
            </a:r>
            <a:endParaRPr b="1"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100"/>
              <a:t>By using above equation we can calculate magnetic moment of a metal in its free state or ionic state.</a:t>
            </a:r>
            <a:endParaRPr b="1" sz="2100"/>
          </a:p>
          <a:p>
            <a:pPr indent="0" lvl="0" marL="0" rtl="0" algn="l">
              <a:lnSpc>
                <a:spcPct val="115000"/>
              </a:lnSpc>
              <a:spcBef>
                <a:spcPts val="0"/>
              </a:spcBef>
              <a:spcAft>
                <a:spcPts val="0"/>
              </a:spcAft>
              <a:buNone/>
            </a:pPr>
            <a:r>
              <a:t/>
            </a:r>
            <a:endParaRPr b="1" sz="2100"/>
          </a:p>
          <a:p>
            <a:pPr indent="0" lvl="0" marL="0" rtl="0" algn="l">
              <a:lnSpc>
                <a:spcPct val="115000"/>
              </a:lnSpc>
              <a:spcBef>
                <a:spcPts val="0"/>
              </a:spcBef>
              <a:spcAft>
                <a:spcPts val="0"/>
              </a:spcAft>
              <a:buNone/>
            </a:pPr>
            <a:r>
              <a:rPr b="1" lang="en" sz="2100"/>
              <a:t>As the number of electrons in d orbital increases then the magnetic character of d block elements is also increases. If any element does not containing unpaired electrons it shows diamagnetic character. I.e, Sc+³, Ti+⁴, V+³, Cu+¹, Zn+² etc; are diamagnetic in nature due to absence of unpaired electron. While Ti+³,Fe+³,Cr+³,Cu+³ etc, are paramagnetic nature due to presence of unpaired electron.</a:t>
            </a:r>
            <a:endParaRPr b="1" sz="2100"/>
          </a:p>
          <a:p>
            <a:pPr indent="0" lvl="0" marL="0" rtl="0" algn="l">
              <a:lnSpc>
                <a:spcPct val="115000"/>
              </a:lnSpc>
              <a:spcBef>
                <a:spcPts val="0"/>
              </a:spcBef>
              <a:spcAft>
                <a:spcPts val="0"/>
              </a:spcAft>
              <a:buNone/>
            </a:pPr>
            <a:r>
              <a:t/>
            </a:r>
            <a:endParaRPr b="1" sz="2100"/>
          </a:p>
          <a:p>
            <a:pPr indent="0" lvl="0" marL="0" rtl="0" algn="l">
              <a:lnSpc>
                <a:spcPct val="115000"/>
              </a:lnSpc>
              <a:spcBef>
                <a:spcPts val="0"/>
              </a:spcBef>
              <a:spcAft>
                <a:spcPts val="0"/>
              </a:spcAft>
              <a:buNone/>
            </a:pPr>
            <a:r>
              <a:rPr b="1" lang="en" sz="2100"/>
              <a:t>in metal complexes, the magnetic character is depends on the strength of the ligand also. In presence of strong ligand the magnetic character of a metal complexe is decreases</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2802750" y="802500"/>
            <a:ext cx="3538500" cy="3538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ABILITY TO FORM COMPLEXES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